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6" r:id="rId10"/>
    <p:sldId id="268" r:id="rId11"/>
    <p:sldId id="267" r:id="rId12"/>
    <p:sldId id="262" r:id="rId13"/>
    <p:sldId id="270" r:id="rId14"/>
    <p:sldId id="263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6B446-9B85-48B2-BCD5-3AC494B520B4}" v="1" dt="2020-05-07T04:29:35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el Kochenderfer" userId="a25b768c097423ca" providerId="LiveId" clId="{78CEC980-941C-47BF-A5A7-17AB8E3815A2}"/>
    <pc:docChg chg="modSld">
      <pc:chgData name="Mykel Kochenderfer" userId="a25b768c097423ca" providerId="LiveId" clId="{78CEC980-941C-47BF-A5A7-17AB8E3815A2}" dt="2019-04-06T23:31:41.971" v="4" actId="20577"/>
      <pc:docMkLst>
        <pc:docMk/>
      </pc:docMkLst>
      <pc:sldChg chg="modSp">
        <pc:chgData name="Mykel Kochenderfer" userId="a25b768c097423ca" providerId="LiveId" clId="{78CEC980-941C-47BF-A5A7-17AB8E3815A2}" dt="2019-04-06T23:31:36.088" v="2" actId="20577"/>
        <pc:sldMkLst>
          <pc:docMk/>
          <pc:sldMk cId="3135739303" sldId="272"/>
        </pc:sldMkLst>
        <pc:spChg chg="mod">
          <ac:chgData name="Mykel Kochenderfer" userId="a25b768c097423ca" providerId="LiveId" clId="{78CEC980-941C-47BF-A5A7-17AB8E3815A2}" dt="2019-04-06T23:31:36.088" v="2" actId="20577"/>
          <ac:spMkLst>
            <pc:docMk/>
            <pc:sldMk cId="3135739303" sldId="272"/>
            <ac:spMk id="3" creationId="{300E46C9-FE81-4636-98AD-08483AEBB8D8}"/>
          </ac:spMkLst>
        </pc:spChg>
      </pc:sldChg>
      <pc:sldChg chg="modSp">
        <pc:chgData name="Mykel Kochenderfer" userId="a25b768c097423ca" providerId="LiveId" clId="{78CEC980-941C-47BF-A5A7-17AB8E3815A2}" dt="2019-04-06T23:31:41.971" v="4" actId="20577"/>
        <pc:sldMkLst>
          <pc:docMk/>
          <pc:sldMk cId="4012193831" sldId="273"/>
        </pc:sldMkLst>
        <pc:spChg chg="mod">
          <ac:chgData name="Mykel Kochenderfer" userId="a25b768c097423ca" providerId="LiveId" clId="{78CEC980-941C-47BF-A5A7-17AB8E3815A2}" dt="2019-04-06T23:31:41.971" v="4" actId="20577"/>
          <ac:spMkLst>
            <pc:docMk/>
            <pc:sldMk cId="4012193831" sldId="273"/>
            <ac:spMk id="3" creationId="{300E46C9-FE81-4636-98AD-08483AEBB8D8}"/>
          </ac:spMkLst>
        </pc:spChg>
      </pc:sldChg>
    </pc:docChg>
  </pc:docChgLst>
  <pc:docChgLst>
    <pc:chgData name="Guest User" providerId="Windows Live" clId="Web-{474EC9A4-2F15-4A2D-9987-983EB160A6A0}"/>
    <pc:docChg chg="modSld">
      <pc:chgData name="Guest User" userId="" providerId="Windows Live" clId="Web-{474EC9A4-2F15-4A2D-9987-983EB160A6A0}" dt="2019-04-06T17:15:53.124" v="7" actId="20577"/>
      <pc:docMkLst>
        <pc:docMk/>
      </pc:docMkLst>
      <pc:sldChg chg="modSp">
        <pc:chgData name="Guest User" userId="" providerId="Windows Live" clId="Web-{474EC9A4-2F15-4A2D-9987-983EB160A6A0}" dt="2019-04-06T17:15:53.124" v="6" actId="20577"/>
        <pc:sldMkLst>
          <pc:docMk/>
          <pc:sldMk cId="2181589650" sldId="269"/>
        </pc:sldMkLst>
        <pc:spChg chg="mod">
          <ac:chgData name="Guest User" userId="" providerId="Windows Live" clId="Web-{474EC9A4-2F15-4A2D-9987-983EB160A6A0}" dt="2019-04-06T17:15:53.124" v="6" actId="20577"/>
          <ac:spMkLst>
            <pc:docMk/>
            <pc:sldMk cId="2181589650" sldId="269"/>
            <ac:spMk id="3" creationId="{300E46C9-FE81-4636-98AD-08483AEBB8D8}"/>
          </ac:spMkLst>
        </pc:spChg>
      </pc:sldChg>
    </pc:docChg>
  </pc:docChgLst>
  <pc:docChgLst>
    <pc:chgData name="Mykel Kochenderfer" userId="a25b768c097423ca" providerId="LiveId" clId="{9AD6B446-9B85-48B2-BCD5-3AC494B520B4}"/>
    <pc:docChg chg="modSld">
      <pc:chgData name="Mykel Kochenderfer" userId="a25b768c097423ca" providerId="LiveId" clId="{9AD6B446-9B85-48B2-BCD5-3AC494B520B4}" dt="2020-05-07T04:31:30.379" v="7" actId="20577"/>
      <pc:docMkLst>
        <pc:docMk/>
      </pc:docMkLst>
      <pc:sldChg chg="modSp mod">
        <pc:chgData name="Mykel Kochenderfer" userId="a25b768c097423ca" providerId="LiveId" clId="{9AD6B446-9B85-48B2-BCD5-3AC494B520B4}" dt="2020-05-07T04:29:35.628" v="6" actId="20577"/>
        <pc:sldMkLst>
          <pc:docMk/>
          <pc:sldMk cId="301701558" sldId="262"/>
        </pc:sldMkLst>
        <pc:spChg chg="mod">
          <ac:chgData name="Mykel Kochenderfer" userId="a25b768c097423ca" providerId="LiveId" clId="{9AD6B446-9B85-48B2-BCD5-3AC494B520B4}" dt="2020-05-07T04:29:35.628" v="6" actId="20577"/>
          <ac:spMkLst>
            <pc:docMk/>
            <pc:sldMk cId="301701558" sldId="262"/>
            <ac:spMk id="3" creationId="{D4616AFA-0E96-487E-91F5-5BA2669FDEDC}"/>
          </ac:spMkLst>
        </pc:spChg>
      </pc:sldChg>
      <pc:sldChg chg="modSp mod">
        <pc:chgData name="Mykel Kochenderfer" userId="a25b768c097423ca" providerId="LiveId" clId="{9AD6B446-9B85-48B2-BCD5-3AC494B520B4}" dt="2020-05-07T04:31:30.379" v="7" actId="20577"/>
        <pc:sldMkLst>
          <pc:docMk/>
          <pc:sldMk cId="699088214" sldId="263"/>
        </pc:sldMkLst>
        <pc:spChg chg="mod">
          <ac:chgData name="Mykel Kochenderfer" userId="a25b768c097423ca" providerId="LiveId" clId="{9AD6B446-9B85-48B2-BCD5-3AC494B520B4}" dt="2020-05-07T04:31:30.379" v="7" actId="20577"/>
          <ac:spMkLst>
            <pc:docMk/>
            <pc:sldMk cId="699088214" sldId="263"/>
            <ac:spMk id="3" creationId="{300E46C9-FE81-4636-98AD-08483AEBB8D8}"/>
          </ac:spMkLst>
        </pc:spChg>
      </pc:sldChg>
      <pc:sldChg chg="modSp mod">
        <pc:chgData name="Mykel Kochenderfer" userId="a25b768c097423ca" providerId="LiveId" clId="{9AD6B446-9B85-48B2-BCD5-3AC494B520B4}" dt="2020-05-07T04:26:50.009" v="3" actId="20577"/>
        <pc:sldMkLst>
          <pc:docMk/>
          <pc:sldMk cId="3712801348" sldId="266"/>
        </pc:sldMkLst>
        <pc:spChg chg="mod">
          <ac:chgData name="Mykel Kochenderfer" userId="a25b768c097423ca" providerId="LiveId" clId="{9AD6B446-9B85-48B2-BCD5-3AC494B520B4}" dt="2020-05-07T04:26:50.009" v="3" actId="20577"/>
          <ac:spMkLst>
            <pc:docMk/>
            <pc:sldMk cId="3712801348" sldId="266"/>
            <ac:spMk id="3" creationId="{CD17C773-BCE3-482D-8432-DFEBB2F63B37}"/>
          </ac:spMkLst>
        </pc:spChg>
      </pc:sldChg>
    </pc:docChg>
  </pc:docChgLst>
  <pc:docChgLst>
    <pc:chgData name="Mykel Kochenderfer" userId="a25b768c097423ca" providerId="LiveId" clId="{2E3544DB-01FB-48D8-AF7A-3D78B5FCD20D}"/>
    <pc:docChg chg="custSel modSld">
      <pc:chgData name="Mykel Kochenderfer" userId="a25b768c097423ca" providerId="LiveId" clId="{2E3544DB-01FB-48D8-AF7A-3D78B5FCD20D}" dt="2019-04-28T05:54:43.055" v="1" actId="20577"/>
      <pc:docMkLst>
        <pc:docMk/>
      </pc:docMkLst>
      <pc:sldChg chg="delSp">
        <pc:chgData name="Mykel Kochenderfer" userId="a25b768c097423ca" providerId="LiveId" clId="{2E3544DB-01FB-48D8-AF7A-3D78B5FCD20D}" dt="2019-04-28T05:54:25.319" v="0" actId="478"/>
        <pc:sldMkLst>
          <pc:docMk/>
          <pc:sldMk cId="3845918846" sldId="256"/>
        </pc:sldMkLst>
        <pc:spChg chg="del">
          <ac:chgData name="Mykel Kochenderfer" userId="a25b768c097423ca" providerId="LiveId" clId="{2E3544DB-01FB-48D8-AF7A-3D78B5FCD20D}" dt="2019-04-28T05:54:25.319" v="0" actId="478"/>
          <ac:spMkLst>
            <pc:docMk/>
            <pc:sldMk cId="3845918846" sldId="256"/>
            <ac:spMk id="4" creationId="{15A49E8B-DF1B-4DB6-A8C4-CDC340A08691}"/>
          </ac:spMkLst>
        </pc:spChg>
      </pc:sldChg>
      <pc:sldChg chg="modSp">
        <pc:chgData name="Mykel Kochenderfer" userId="a25b768c097423ca" providerId="LiveId" clId="{2E3544DB-01FB-48D8-AF7A-3D78B5FCD20D}" dt="2019-04-28T05:54:43.055" v="1" actId="20577"/>
        <pc:sldMkLst>
          <pc:docMk/>
          <pc:sldMk cId="17480949" sldId="258"/>
        </pc:sldMkLst>
        <pc:spChg chg="mod">
          <ac:chgData name="Mykel Kochenderfer" userId="a25b768c097423ca" providerId="LiveId" clId="{2E3544DB-01FB-48D8-AF7A-3D78B5FCD20D}" dt="2019-04-28T05:54:43.055" v="1" actId="20577"/>
          <ac:spMkLst>
            <pc:docMk/>
            <pc:sldMk cId="17480949" sldId="258"/>
            <ac:spMk id="3" creationId="{F4E38CD7-1C9C-4977-BB9A-5E2338D0F7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5CB80-AC50-4B9F-BBB6-05C82E41D175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6997C-2E81-45F2-9DCF-AE3E89A6A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CCB3-C956-459D-9042-43B791C7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0545-57C3-4416-B583-2E4AD4E1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85B8-4610-4469-A53A-4DE5A53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14FF-ACC8-4D7E-A81F-643585726757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7DA-D87F-4B81-BDE0-9B6A4083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DF1-249D-4F61-9F4A-DE996200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81E-B794-4CA6-A1CE-5492070F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3DEC-7C5A-4F4F-8AE9-7C312B9D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61FF-23B2-44A4-BE61-D9A187B9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B0F1-4C9A-4040-B0F0-1B0563E9CA71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8607-4F42-496A-8BE9-16799B40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B0B3-68EA-48C2-9E75-A6331A73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5FCFB-F5A9-42A9-BCCF-229FDFE4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2258-3739-43A8-9034-54C1754A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58E8-A16D-483A-B8DA-DD3BA88F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23FD3-0513-487C-9B6C-723A63DADDE5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E446-5A4A-4F8B-B077-B6F763B8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FC4F-3225-459D-8716-8FE06F0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2CB8-276B-4CF9-9D11-6AC05796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24DCF-5AB7-4000-91D8-625F6F05B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39BBB-EE49-49E3-AED8-C3C1AA26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896-5A98-44F4-987E-5C191FD0FB05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D0DE-4009-443D-90B6-E5480229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B2A6F-A88A-49E9-AE54-68F95957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3D9-57A7-4554-A094-8E21F85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4F55-6050-46F7-8766-B6A8FFBB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094C-65FC-4B99-B128-F8C7592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4AC6-9AB7-48A7-997A-FCCA9C0489CF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240D-34B4-48C7-9800-3AB85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B8A-6342-46D5-8044-8B4BE15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37C-593D-4A3B-B1AF-D37482DF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6C02D-A0E3-4DFC-8518-89B0ACCD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2FC7-BFC5-4C0E-8B7E-5C6BF84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053CC-F534-4AFA-A63D-FCB3A4D903FA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F3AB-518B-4544-9DC0-E4167A14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5809-7F4A-4DB7-AB1F-076B4CA5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D35-34D1-4529-A1EB-A77137A9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2FC-8701-40E2-844C-CDCA778B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31D7E-E1C6-4C7D-9170-FB4F33DD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E94B-497E-46B5-B1FA-F07B3E8C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85D5-10F3-4F64-98C3-8E94B9305FC6}" type="datetime1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4FF-AAD6-43D4-8629-669D3A3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3C60-01EE-48A9-A51E-537F843C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94C-4885-4C65-8FD0-6232BFC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06E2-E67C-4E41-95DB-C172CD46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3360-7FD6-4400-A2B8-A41D81A08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FD8D7-FFEF-4EA5-9536-2AEA43F7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4B06-4FB1-46C2-9C43-FB5F283FE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468B-A973-4542-BB5C-B44FB71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CBA9-58CA-46D3-9A8E-C3B5724886CD}" type="datetime1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0B32-5E8F-4256-A3E9-AF53594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9AD14-941E-4763-98D9-184F3F31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235-54B1-4180-9B6E-782E5F05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19ED6-FAC0-4AB7-8AC4-1C104A16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54B3-1120-43F7-85DB-5752716EC7FC}" type="datetime1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1E58D-716E-43E9-A662-B209DB2E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C236-DD64-4B35-8C12-10CCFB2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6C1C4-12AF-46D2-BCB2-B81F9E68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D428-A9C2-4C03-850A-7BABB020CC7D}" type="datetime1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5F4D-EA4C-4FA3-A95F-83420C6A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B6FC-B139-4824-95D1-3B5930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FA0-4AF8-49F6-B773-AC442FE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4B21-7D7B-4CB0-B2FD-6AC3BBB8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4650-FB6B-4B04-A53F-C19FEA07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DF51-0744-46E0-8BD7-D1F50717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D43D-37C4-4D82-8F28-5D299217C492}" type="datetime1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0B06-3FD8-4A4E-9477-E4030AB2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B07-7749-4EBB-B6E8-7163855A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14BA-054C-48D9-9E27-FB712CF6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F622E-2FB8-4C2A-A1E0-C1174EB9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9B6B-4164-4876-81EB-61AD6DC1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10B-E1C3-4F06-9CB4-131ACCA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8908-AC1A-4CE1-8DC8-6E56B205550D}" type="datetime1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7B4E-9C57-40ED-86B5-9AEAE1B9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E975-0119-4470-AA67-9185EC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0261-72EE-418B-A5F7-C6EC4AAC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ACB5-4574-4FC9-8BC8-98930D7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AFC6-B1E3-49E8-95A9-77D1E449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A24F-EE5D-4C1D-959F-AD5B02BB7EA6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010-8AED-42F8-89AE-2210174B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DEE9-A7E1-46D3-8C3E-A755E024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A5CE-EC84-4857-8DF1-D341CBBA3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Sampling Plans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18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E6C8-2979-4236-A042-562226AC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Metrics: Morris-Mitchell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17C773-BCE3-482D-8432-DFEBB2F63B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Alternative to previously suggested algorithm that simplifies optimization problem</a:t>
                </a: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TeXGyrePagella-Italic" panose="02000603020200000004" pitchFamily="50" charset="0"/>
                            <a:cs typeface="TeXGyrePagella-Italic" panose="02000603020200000004" pitchFamily="50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TeXGyrePagella-Italic" panose="02000603020200000004" pitchFamily="50" charset="0"/>
                            <a:cs typeface="TeXGyrePagella-Italic" panose="02000603020200000004" pitchFamily="50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eXGyrePagella-Italic" panose="02000603020200000004" pitchFamily="50" charset="0"/>
                            <a:cs typeface="TeXGyrePagella-Italic" panose="02000603020200000004" pitchFamily="5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eXGyrePagella-Regular" panose="02000603020200000003" pitchFamily="50" charset="0"/>
                        <a:cs typeface="TeXGyrePagella-Regular" panose="02000603020200000003" pitchFamily="50" charset="0"/>
                      </a:rPr>
                      <m:t>𝑖</m:t>
                    </m:r>
                  </m:oMath>
                </a14:m>
                <a:r>
                  <a:rPr lang="en-US" dirty="0" err="1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th</a:t>
                </a:r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pairwise distance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eXGyrePagella-Regular" panose="02000603020200000003" pitchFamily="50" charset="0"/>
                        <a:cs typeface="TeXGyrePagella-Regular" panose="02000603020200000003" pitchFamily="50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eXGyrePagella-Regular" panose="02000603020200000003" pitchFamily="50" charset="0"/>
                        <a:cs typeface="TeXGyrePagella-Regular" panose="02000603020200000003" pitchFamily="50" charset="0"/>
                      </a:rPr>
                      <m:t>&gt;0</m:t>
                    </m:r>
                  </m:oMath>
                </a14:m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is a tunable parameter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17C773-BCE3-482D-8432-DFEBB2F63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DC1EF412-A8DF-4E23-8139-7A491426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3" r="44871" b="82377"/>
          <a:stretch/>
        </p:blipFill>
        <p:spPr>
          <a:xfrm>
            <a:off x="3061254" y="2505921"/>
            <a:ext cx="5518205" cy="42149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80C4AE3-3D31-4FE5-91CA-2B43AA6EDD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391" t="3357" r="39522" b="82377"/>
          <a:stretch/>
        </p:blipFill>
        <p:spPr>
          <a:xfrm>
            <a:off x="1743985" y="1825625"/>
            <a:ext cx="7744570" cy="326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0162A-DDA0-4938-A6DF-AD3DC7E9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1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E6C8-2979-4236-A042-562226AC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Metrics</a:t>
            </a:r>
            <a:r>
              <a:rPr lang="en-US" i="1" dirty="0">
                <a:latin typeface="TeXGyrePagella-Italic" panose="02000603020200000004" pitchFamily="50" charset="0"/>
              </a:rPr>
              <a:t>: Morris-Mitchell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D50A6B-BB72-492F-98D1-D8701C9A1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821" y="1467968"/>
            <a:ext cx="8922358" cy="49107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AE29F-540B-4BF6-9DB8-440693F2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4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5EDB89D-6F88-44F8-9710-A8794951A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305" t="3356" r="38478" b="82261"/>
          <a:stretch/>
        </p:blipFill>
        <p:spPr>
          <a:xfrm>
            <a:off x="2425628" y="3124463"/>
            <a:ext cx="7340743" cy="3107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01797-3BF4-4BF4-A859-6D6E170A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Subsets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16AFA-0E96-487E-91F5-5BA2669FDE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6435780"/>
              </a:xfrm>
            </p:spPr>
            <p:txBody>
              <a:bodyPr/>
              <a:lstStyle/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Often, the set of possible sample points is constrained to be a subset of available choices</a:t>
                </a: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A space-filling metric for a subset </a:t>
                </a:r>
                <a:r>
                  <a:rPr lang="en-US" b="1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S</a:t>
                </a:r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within a finite set </a:t>
                </a:r>
                <a:r>
                  <a:rPr lang="en-US" b="1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X</a:t>
                </a:r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is the maximum distance between a point in </a:t>
                </a:r>
                <a:r>
                  <a:rPr lang="en-US" b="1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X</a:t>
                </a:r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and the closest point in </a:t>
                </a:r>
                <a:r>
                  <a:rPr lang="en-US" b="1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S</a:t>
                </a:r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 using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eXGyrePagella-Regular" panose="02000603020200000003" pitchFamily="50" charset="0"/>
                        <a:cs typeface="TeXGyrePagella-Regular" panose="02000603020200000003" pitchFamily="50" charset="0"/>
                      </a:rPr>
                      <m:t>𝑝</m:t>
                    </m:r>
                  </m:oMath>
                </a14:m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-norm to measure distance</a:t>
                </a: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endParaRPr lang="en-US" dirty="0">
                  <a:latin typeface="TeXGyrePagella-Regular" panose="02000603020200000003" pitchFamily="50" charset="0"/>
                  <a:ea typeface="TeXGyrePagella-Regular" panose="02000603020200000003" pitchFamily="50" charset="0"/>
                  <a:cs typeface="TeXGyrePagella-Regular" panose="02000603020200000003" pitchFamily="50" charset="0"/>
                </a:endParaRP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A space-filling subset minimizes this metric</a:t>
                </a: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Often computationally intractable, but heuristics like greedy search and exchange often produce acceptable results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16AFA-0E96-487E-91F5-5BA2669FD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6435780"/>
              </a:xfrm>
              <a:blipFill>
                <a:blip r:embed="rId4"/>
                <a:stretch>
                  <a:fillRect l="-1043" t="-142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CF0FC-3040-4110-B471-A15ADC98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1797-3BF4-4BF4-A859-6D6E170A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Subsets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CA6188-469D-4029-BF26-AD1C5349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589307"/>
            <a:ext cx="10190259" cy="50167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AC5DD-8889-4AA8-AECF-78E1395B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ABBC-5C04-495A-B3C3-7D51CF14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Quasi-Random Sequences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E46C9-FE81-4636-98AD-08483AEBB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Also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low-discrepancy sequences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quasi-random sequences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are deterministic sequences that systematically fill a space such that their integral over the space converges as fast as possible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Used for fast convergence in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Monte Carlo integration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which approximates an integral by sampling points in a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2AB94-9029-4196-A2E6-D0949F1C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8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ABBC-5C04-495A-B3C3-7D51CF14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Quasi-Random Sequences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E46C9-FE81-4636-98AD-08483AEBB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83431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eXGyrePagella-Italic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Additive Recurrence</a:t>
            </a:r>
            <a:r>
              <a:rPr lang="en-US" dirty="0">
                <a:latin typeface="TeXGyrePagella-Regular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recursively adds irrational numbers</a:t>
            </a:r>
          </a:p>
          <a:p>
            <a:r>
              <a:rPr lang="en-US" dirty="0">
                <a:latin typeface="TeXGyrePagella-Italic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Halton Sequence</a:t>
            </a:r>
            <a:r>
              <a:rPr lang="en-US" dirty="0">
                <a:latin typeface="TeXGyrePagella-Regular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sequence of fractions generated with coprime numbers</a:t>
            </a:r>
          </a:p>
          <a:p>
            <a:r>
              <a:rPr lang="en-US" dirty="0">
                <a:latin typeface="TeXGyrePagella-Italic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Sobol Sequence</a:t>
            </a:r>
            <a:r>
              <a:rPr lang="en-US" dirty="0">
                <a:latin typeface="TeXGyrePagella-Regular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: recursive XOR operation with carefully chosen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C2F24-8293-46D5-BE64-7BEA9D8E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8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ABBC-5C04-495A-B3C3-7D51CF14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Quasi-Random Sequences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11267FA-3238-45F1-ADE4-5D522B56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900" y="1368113"/>
            <a:ext cx="8764234" cy="53679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BAB7A-01D9-45AF-84A9-E6941AF0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3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ABBC-5C04-495A-B3C3-7D51CF14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E46C9-FE81-4636-98AD-08483AEBB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834315" cy="7191154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Sampling plans are used to cover search spaces with a limited number of points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Full factorial sampling, which involves sampling at the vertices of a uniformly discretized grid, requires a number of points exponential in the number of dimensions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Uniform projection plans, which project uniformly over each dimension, can be efficiently generated and can be optimized to be space-filling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F1A3-17D1-4EC1-A051-60358951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ABBC-5C04-495A-B3C3-7D51CF14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E46C9-FE81-4636-98AD-08483AEBB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834315" cy="7191154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Greedy local search and the exchange algorithm can be used to find a subset of points that maximally fill a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Quasi-random sequences are deterministic procedures by which space-filling sampling plans can </a:t>
            </a:r>
            <a:r>
              <a:rPr lang="en-US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be generated</a:t>
            </a: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9C3CE-031C-4881-922B-EC98C170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F4BA-E0E0-4A21-9EF2-5F7FDB1C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Full Factorial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06411-3BA3-4874-B7B7-81574D938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Uniform and evenly spaced samples across domain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Simple, easy to implement, and covers domain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Sample count grows exponentially with dimension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A2AB2D-2261-4376-8D4F-73C74D32E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3390" y="3429000"/>
            <a:ext cx="4645220" cy="3011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03CE-CF3F-434E-87A3-02C96376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4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2473-7848-449D-9D54-194A8FDC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Random Sampling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38CD7-1C9C-4977-BB9A-5E2338D0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Uses pseudorandom number generator to define samples according to our desired distribution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If variable bounds are known, a common choice is a uniform distribution across domain of possible values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Ideally, if enough points are sampled and the right distribution is chosen, the design space will be covered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4EAE4-FA5B-4583-881A-F65C370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9168-29CA-4E1E-A813-E60FEE26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Uniform Projection Plans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90E55-4BF6-4226-9942-1B8992C1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Sample locations are random, but their projection onto a particular subspace is uniform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99B27E0-9F66-4B11-A21F-BD0F5D0A5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9047" y="2842403"/>
            <a:ext cx="8698315" cy="32812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C2A61-CFD9-4E4C-9E96-6F6BF56D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2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9168-29CA-4E1E-A813-E60FEE26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Uniform Projection Plans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90E55-4BF6-4226-9942-1B8992C1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Examples: Random permutation, Latin square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8856E8-E98E-48C7-9704-93E20B75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993873"/>
            <a:ext cx="6130802" cy="25640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72A6A-4A66-4CE8-AB90-9EE86DE20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4148" y="2993873"/>
            <a:ext cx="2444158" cy="2444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0BF6F-D9EC-419C-8BB8-5CBA8299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57A6-09EA-4ACE-91A9-B1F37510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Stratified Sampling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39ADE-DBB6-4A8F-B7DD-B1339EEF0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Each point is sampled uniformly at random within each grid cell instead of the center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Can capture details that regularly-spaced samples might miss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9B3EF8-F915-4E39-AF0E-276AB25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810020"/>
            <a:ext cx="5695957" cy="22933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6937FB-3915-48CF-9CC3-385AD902D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0667" y="3420538"/>
            <a:ext cx="2680957" cy="30723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C8974-C2DA-4E43-A8AF-A6BC5CB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6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7C773-BCE3-482D-8432-DFEBB2F63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 sampling plan may cover a search space fully, but still leave large areas unexplored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Space-filling metrics quantify this aspect of sampling-plan performance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Example: Uniform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1E6C8-2979-4236-A042-562226AC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Metrics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26A821-A1F6-4571-B361-347850B7E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300" y="3774136"/>
            <a:ext cx="2347168" cy="2347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6C2FF-B2AB-4603-9C25-DFF12E27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1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E6C8-2979-4236-A042-562226AC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Metrics: Discrepancy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320436-A204-45FD-BB51-AA6894FFD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133" y="3338056"/>
            <a:ext cx="2838907" cy="28389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7C773-BCE3-482D-8432-DFEBB2F63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maximum difference between the fraction of samples in a hyper-rectangular subset H and that subset’s volume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Often very difficult to compute directly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CFCDF5B-2064-4AFF-8BCF-F97E1DF2D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570" r="39391" b="82377"/>
          <a:stretch/>
        </p:blipFill>
        <p:spPr>
          <a:xfrm>
            <a:off x="901440" y="3006292"/>
            <a:ext cx="6342199" cy="33056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2CBD6-E623-42BB-B646-9DFB56EA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E6C8-2979-4236-A042-562226AC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Space-Filling Metrics: Pairwise Distances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17C773-BCE3-482D-8432-DFEBB2F63B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Method of measuring relative space-filling performance of two </a:t>
                </a:r>
                <a:b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eXGyrePagella-Regular" panose="02000603020200000003" pitchFamily="50" charset="0"/>
                        <a:cs typeface="TeXGyrePagella-Regular" panose="02000603020200000003" pitchFamily="50" charset="0"/>
                      </a:rPr>
                      <m:t>𝑚</m:t>
                    </m:r>
                  </m:oMath>
                </a14:m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-point sampling plans</a:t>
                </a: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Better spread-out plans will have larger pairwise distances</a:t>
                </a: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Each set’s pairwise distances are sorted in ascending order</a:t>
                </a: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The plan with the first pairwise distance exceeding the other is considered more space-filling</a:t>
                </a:r>
              </a:p>
              <a:p>
                <a:r>
                  <a:rPr lang="en-US" dirty="0">
                    <a:latin typeface="TeXGyrePagella-Regular" panose="02000603020200000003" pitchFamily="50" charset="0"/>
                    <a:ea typeface="TeXGyrePagella-Regular" panose="02000603020200000003" pitchFamily="50" charset="0"/>
                    <a:cs typeface="TeXGyrePagella-Regular" panose="02000603020200000003" pitchFamily="50" charset="0"/>
                  </a:rPr>
                  <a:t>Suggests simple algorithm of producing a set of randomly distributed sampling plans, then picking the one with greatest pairwise distances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17C773-BCE3-482D-8432-DFEBB2F63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67641-6C09-4E52-896C-62DD8C51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3955-6BE7-4D94-888A-C753A70926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0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562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TeXGyrePagella-Italic</vt:lpstr>
      <vt:lpstr>TeXGyrePagella-Regular</vt:lpstr>
      <vt:lpstr>Office Theme</vt:lpstr>
      <vt:lpstr>Sampling Plans</vt:lpstr>
      <vt:lpstr>Full Factorial</vt:lpstr>
      <vt:lpstr>Random Sampling</vt:lpstr>
      <vt:lpstr>Uniform Projection Plans</vt:lpstr>
      <vt:lpstr>Uniform Projection Plans</vt:lpstr>
      <vt:lpstr>Stratified Sampling</vt:lpstr>
      <vt:lpstr>Space-Filling Metrics</vt:lpstr>
      <vt:lpstr>Space-Filling Metrics: Discrepancy</vt:lpstr>
      <vt:lpstr>Space-Filling Metrics: Pairwise Distances</vt:lpstr>
      <vt:lpstr>Space-Filling Metrics: Morris-Mitchell</vt:lpstr>
      <vt:lpstr>Space-Filling Metrics: Morris-Mitchell</vt:lpstr>
      <vt:lpstr>Space-Filling Subsets</vt:lpstr>
      <vt:lpstr>Space-Filling Subsets</vt:lpstr>
      <vt:lpstr>Quasi-Random Sequences</vt:lpstr>
      <vt:lpstr>Quasi-Random Sequences</vt:lpstr>
      <vt:lpstr>Quasi-Random Sequences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Descent</dc:title>
  <dc:creator>M Gobbs</dc:creator>
  <cp:lastModifiedBy>Mykel Kochenderfer</cp:lastModifiedBy>
  <cp:revision>26</cp:revision>
  <dcterms:created xsi:type="dcterms:W3CDTF">2019-02-03T01:23:24Z</dcterms:created>
  <dcterms:modified xsi:type="dcterms:W3CDTF">2020-05-07T04:31:40Z</dcterms:modified>
</cp:coreProperties>
</file>